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9"/>
  </p:notesMasterIdLst>
  <p:handoutMasterIdLst>
    <p:handoutMasterId r:id="rId20"/>
  </p:handoutMasterIdLst>
  <p:sldIdLst>
    <p:sldId id="257" r:id="rId2"/>
    <p:sldId id="305" r:id="rId3"/>
    <p:sldId id="263" r:id="rId4"/>
    <p:sldId id="268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44156" autoAdjust="0"/>
  </p:normalViewPr>
  <p:slideViewPr>
    <p:cSldViewPr snapToGrid="0">
      <p:cViewPr varScale="1">
        <p:scale>
          <a:sx n="31" d="100"/>
          <a:sy n="31" d="100"/>
        </p:scale>
        <p:origin x="220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2021/1/2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2021/1/2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Today I would like to present our investigation in MSA level labor market polarization between 1990 and 2015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14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discrepancy of changes between cities now are more clear for all LMH jobs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PCS definitions same, bigger degree for mid- &amp; high-</a:t>
            </a:r>
          </a:p>
          <a:p>
            <a:r>
              <a:rPr lang="en-US" altLang="zh-CN" dirty="0"/>
              <a:t>But for low-skill jobs there's no big difference between cities.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77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20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07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1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6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5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4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we plot the employment shares among working-age adults, level relative to 1990 mean; later we will also look into only US-born workers. 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In this case,  we didn’t group cities into city bins in advance. Instead, we plotted all the metropolitans against their log(population) using adjusted smoothing kernels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with 1990 mean wage definition, we can observe that larger cities have relatively smaller low-skill &amp; mid-skill jobs shares, while have bigger high-skill jobs share.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We will specifically look at the change between 1990 n 2015 later.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1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Using our </a:t>
            </a:r>
            <a:r>
              <a:rPr lang="en-US" altLang="zh-CN" dirty="0" err="1"/>
              <a:t>french</a:t>
            </a:r>
            <a:r>
              <a:rPr lang="en-US" altLang="zh-CN" dirty="0"/>
              <a:t> PCS classification, we have very similar patterns. But the changes for mid- and high- skill jobs are more significant than our previous definition.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0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Lets look at the changes between 1990 &amp; 2015.</a:t>
            </a:r>
          </a:p>
          <a:p>
            <a:r>
              <a:rPr lang="en-US" altLang="zh-CN" dirty="0"/>
              <a:t>More-populated cities have larger changes in low-skill and mid-skill </a:t>
            </a:r>
            <a:r>
              <a:rPr lang="en-US" altLang="zh-CN" dirty="0" err="1"/>
              <a:t>occs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While, for high-skill </a:t>
            </a:r>
            <a:r>
              <a:rPr lang="en-US" altLang="zh-CN" dirty="0" err="1"/>
              <a:t>occs</a:t>
            </a:r>
            <a:r>
              <a:rPr lang="en-US" altLang="zh-CN" dirty="0"/>
              <a:t>, there seems to be no difference between cities.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Using our French PCS classification, we have a similar pattern again. But the changes for mid- and high- skill jobs are more significant than our precious definition.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 And now more-populated cities also</a:t>
            </a:r>
            <a:r>
              <a:rPr lang="zh-CN" altLang="en-US" dirty="0"/>
              <a:t> </a:t>
            </a:r>
            <a:r>
              <a:rPr lang="en-US" altLang="zh-CN" dirty="0"/>
              <a:t>experience a larger increase in high-skill jobs than the less-populated 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CN" dirty="0"/>
              <a:t>-  Then lets only consider us-born workers,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with 1990 mean wage definition, we can observe a similar pattern; while, the difference between large and small cities are more significant for all three job categories.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38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Using our French PCS classification, patterns are generally alike. But the changes for mid- and high- skill jobs are more significant than our previous definition. While low-skill line is flatter.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165B189A-A3BE-4ECF-A249-11E8A2B6EA9D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42050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EFCB426-BE2C-42A2-87C0-FD8C027B45CD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1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93C7F-AFDA-4941-8D3B-8405F91A0801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4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C223FF0-3499-43BE-8B3B-8F37DBB5F40B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C8EC3B1-17CF-4886-A2E2-27F23184DC43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7449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BC076D-61A4-4453-ACAE-EFA203FF2D40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1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9AA12E-CC51-42CE-B04F-E786F196F829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D38BF5-346E-45D9-9705-773016624599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4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D592F86-D6FF-4C2A-888B-B27BAFBDC2DF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3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1E2249-8724-49BF-8846-ED83F9AB2019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345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CB9B52-320F-43C5-AB64-68150ED46972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6110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D5F1005-0F7F-49A5-BB06-E61AFA3D1E51}" type="datetime1">
              <a:rPr lang="zh-CN" altLang="en-US" smtClean="0"/>
              <a:t>2021/1/2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56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6213" y="2739886"/>
            <a:ext cx="7752522" cy="946568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5400" b="1" cap="none" dirty="0">
                <a:latin typeface="Arial" panose="020B0604020202020204" pitchFamily="34" charset="0"/>
                <a:cs typeface="Arial" panose="020B0604020202020204" pitchFamily="34" charset="0"/>
              </a:rPr>
              <a:t>Empirical Investigation</a:t>
            </a:r>
            <a:endParaRPr lang="zh-cn" sz="5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7800" y="3845083"/>
            <a:ext cx="6269347" cy="283148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2400" cap="none" dirty="0">
                <a:latin typeface="Arial" panose="020B0604020202020204" pitchFamily="34" charset="0"/>
                <a:cs typeface="Arial" panose="020B0604020202020204" pitchFamily="34" charset="0"/>
              </a:rPr>
              <a:t>MSA-Level Labor Market Development, 1990-2015</a:t>
            </a:r>
          </a:p>
          <a:p>
            <a:pPr algn="ctr" rtl="0"/>
            <a:endParaRPr lang="en-US" altLang="zh-CN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n-US" altLang="zh-CN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n-US" altLang="zh-CN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0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10/19/2020</a:t>
            </a:r>
            <a:endParaRPr lang="zh-cn" sz="2400" cap="none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439479" cy="685799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0C5DB52-FA52-4782-A147-8050C6732903}"/>
              </a:ext>
            </a:extLst>
          </p:cNvPr>
          <p:cNvCxnSpPr/>
          <p:nvPr/>
        </p:nvCxnSpPr>
        <p:spPr>
          <a:xfrm>
            <a:off x="4772025" y="3765768"/>
            <a:ext cx="72009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485FCB-843A-44E5-9A95-6054BB9C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46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52E70D-94C7-4567-8A42-D1FCFF2B1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4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D269F2-35AF-43B4-B50F-EA1CA629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8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51DE47-E178-4F08-B3B8-E801CF3F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72" y="952326"/>
            <a:ext cx="8146021" cy="592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0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3B4A94-CBAE-4F01-B5DA-B7DE4532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C40C2D-5023-486B-A8C5-35494451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8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among only </a:t>
            </a:r>
            <a:r>
              <a:rPr lang="en-US" altLang="zh-CN" sz="3600" b="1" dirty="0">
                <a:latin typeface="Arial" panose="020B0604020202020204" pitchFamily="34" charset="0"/>
              </a:rPr>
              <a:t>US-born workers</a:t>
            </a:r>
            <a:endParaRPr lang="zh-CN" altLang="en-US" sz="4000" b="1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117186-8AFA-4B25-845A-577D9A47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2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22D7A-F7C9-4698-8BE2-576890BB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66693F-0129-4A00-9D4D-0B025C6D1611}"/>
              </a:ext>
            </a:extLst>
          </p:cNvPr>
          <p:cNvSpPr txBox="1"/>
          <p:nvPr/>
        </p:nvSpPr>
        <p:spPr>
          <a:xfrm>
            <a:off x="4720591" y="2460568"/>
            <a:ext cx="275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8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I.	Two Occupational Classifications 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833CA-4800-43FD-AB20-E0E60A66C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88908"/>
            <a:ext cx="10441858" cy="48784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1.  1990 Mean Wage Ranked, i.e. “12.5% ranked”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Low-paid jobs: Lowest 12.5% ranked in terms of average wages in 1990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High-paid jobs: Highest 12.5% ranked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Middle-paid jobs: All in between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None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2.   PCS French Definition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B9E7D8-FB01-4AAA-ABE0-931434B0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5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Plots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833CA-4800-43FD-AB20-E0E60A66C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88908"/>
            <a:ext cx="9601200" cy="48784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Occupational Employment Shares among Working-Age Adults by MSA population, 1990-2015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Occupational Employment Shares among (only)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US-Born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 MSA population, 1990-2015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Change in employment shares between 2015 and 1990 for L, M, H jobs per MSA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Changes in employment shares of middle-paid against high-paid jobs for individual cities, 1990-2015 (Percentage Point)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Changes in employment shares of middle-paid against high-paid jobs among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US-Born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Workers for individual cities, 1990-2015 (Percentage Point)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B9E7D8-FB01-4AAA-ABE0-931434B0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8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0425E3A-7FCD-4CCF-B2E1-59BBAE48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2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5A6199-FB8B-4552-9E51-9E110A52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AAC31-4A24-46B1-88D6-56449281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4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8CA02B-BC01-4101-8452-B6CDEAD3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2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03F6B9-FFB7-4B9D-9FB6-C7ED57CE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2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9D003D-952F-4B18-AC3E-1F3C214B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14547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2255</TotalTime>
  <Words>675</Words>
  <Application>Microsoft Office PowerPoint</Application>
  <PresentationFormat>Widescreen</PresentationFormat>
  <Paragraphs>82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Wingdings</vt:lpstr>
      <vt:lpstr>剪切</vt:lpstr>
      <vt:lpstr>Empirical Investigation</vt:lpstr>
      <vt:lpstr>I. Two Occupational Classifications </vt:lpstr>
      <vt:lpstr>Plots</vt:lpstr>
      <vt:lpstr>II.  Occupational Employment Shares among Working-Age Adults by MSA population, 1990-2015</vt:lpstr>
      <vt:lpstr>II.  Occupational Employment Shares among Working-Age Adults by MSA population, 1990-2015</vt:lpstr>
      <vt:lpstr>II.  Occupational Employment Shares among Working-Age Adults by MSA population, 1990-2015</vt:lpstr>
      <vt:lpstr>II.  Occupational Employment Shares among Working-Age Adults by MSA population, 1990-2015</vt:lpstr>
      <vt:lpstr>III.  Occupational Employment Shares among US-Born Workers by MSA population, 1990-2015</vt:lpstr>
      <vt:lpstr>III.  Occupational Employment Shares among US-Born Workers by MSA population, 1990-2015</vt:lpstr>
      <vt:lpstr>III.  Occupational Employment Shares among US-Born Workers by MSA population, 1990-2015</vt:lpstr>
      <vt:lpstr>III.  Occupational Employment Shares among US-Born Workers by MSA population, 1990-2015</vt:lpstr>
      <vt:lpstr>IV.  Reproduce Figure 7 with U.S. data</vt:lpstr>
      <vt:lpstr>IV.  Reproduce Figure 7 with U.S. data</vt:lpstr>
      <vt:lpstr>IV.  Reproduce Figure 7 with U.S. data</vt:lpstr>
      <vt:lpstr>IV.  Reproduce Figure 7 among only US-born workers</vt:lpstr>
      <vt:lpstr>IV.  Reproduce Figure 7 with U.S.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Investigation Employment Share</dc:title>
  <dc:creator>Ang Geer</dc:creator>
  <cp:lastModifiedBy>Geer Ang</cp:lastModifiedBy>
  <cp:revision>194</cp:revision>
  <dcterms:created xsi:type="dcterms:W3CDTF">2020-09-15T13:49:44Z</dcterms:created>
  <dcterms:modified xsi:type="dcterms:W3CDTF">2021-01-02T17:38:33Z</dcterms:modified>
</cp:coreProperties>
</file>